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86" r:id="rId2"/>
  </p:sldMasterIdLst>
  <p:notesMasterIdLst>
    <p:notesMasterId r:id="rId14"/>
  </p:notesMasterIdLst>
  <p:handoutMasterIdLst>
    <p:handoutMasterId r:id="rId15"/>
  </p:handoutMasterIdLst>
  <p:sldIdLst>
    <p:sldId id="269" r:id="rId3"/>
    <p:sldId id="845" r:id="rId4"/>
    <p:sldId id="856" r:id="rId5"/>
    <p:sldId id="855" r:id="rId6"/>
    <p:sldId id="854" r:id="rId7"/>
    <p:sldId id="857" r:id="rId8"/>
    <p:sldId id="832" r:id="rId9"/>
    <p:sldId id="850" r:id="rId10"/>
    <p:sldId id="848" r:id="rId11"/>
    <p:sldId id="840" r:id="rId12"/>
    <p:sldId id="272" r:id="rId13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8" userDrawn="1">
          <p15:clr>
            <a:srgbClr val="A4A3A4"/>
          </p15:clr>
        </p15:guide>
        <p15:guide id="2" pos="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120" userDrawn="1">
          <p15:clr>
            <a:srgbClr val="A4A3A4"/>
          </p15:clr>
        </p15:guide>
        <p15:guide id="5" pos="5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207B"/>
    <a:srgbClr val="B2B2B2"/>
    <a:srgbClr val="F01709"/>
    <a:srgbClr val="D62327"/>
    <a:srgbClr val="C83414"/>
    <a:srgbClr val="F0F0F0"/>
    <a:srgbClr val="D3D3D3"/>
    <a:srgbClr val="8E2168"/>
    <a:srgbClr val="9C3F7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53" autoAdjust="0"/>
    <p:restoredTop sz="94678"/>
  </p:normalViewPr>
  <p:slideViewPr>
    <p:cSldViewPr snapToGrid="0" snapToObjects="1" showGuides="1">
      <p:cViewPr varScale="1">
        <p:scale>
          <a:sx n="108" d="100"/>
          <a:sy n="108" d="100"/>
        </p:scale>
        <p:origin x="1746" y="78"/>
      </p:cViewPr>
      <p:guideLst>
        <p:guide orient="horz" pos="4248"/>
        <p:guide pos="840"/>
        <p:guide orient="horz" pos="2160"/>
        <p:guide pos="3120"/>
        <p:guide pos="55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2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2A8D0-3BF4-0547-9FF9-B43E0FD3A3C8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1E04F-221C-AB47-BA90-8B2097418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782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DD246-DA1C-D54D-A24C-029A7483CD62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AF765-1959-D245-AFE1-FDD3390A183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01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9CC3F-A1BC-9840-BFEA-95C39DDD2E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9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9CC3F-A1BC-9840-BFEA-95C39DDD2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624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9CC3F-A1BC-9840-BFEA-95C39DDD2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418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9CC3F-A1BC-9840-BFEA-95C39DDD2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084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9CC3F-A1BC-9840-BFEA-95C39DDD2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013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9CC3F-A1BC-9840-BFEA-95C39DDD2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210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9CC3F-A1BC-9840-BFEA-95C39DDD2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737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9CC3F-A1BC-9840-BFEA-95C39DDD2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526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9CC3F-A1BC-9840-BFEA-95C39DDD2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02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9CC3F-A1BC-9840-BFEA-95C39DDD2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67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4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44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04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904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47" y="14252"/>
            <a:ext cx="8543925" cy="687499"/>
          </a:xfrm>
        </p:spPr>
        <p:txBody>
          <a:bodyPr>
            <a:normAutofit/>
          </a:bodyPr>
          <a:lstStyle>
            <a:lvl1pPr>
              <a:defRPr sz="1950" b="1">
                <a:solidFill>
                  <a:schemeClr val="bg1"/>
                </a:solidFill>
                <a:latin typeface="Quicksand Book" panose="02070303000000060000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94084" indent="-294084">
              <a:buFont typeface="Wingdings" panose="05000000000000000000" pitchFamily="2" charset="2"/>
              <a:buChar char="Ø"/>
              <a:defRPr sz="1625">
                <a:latin typeface="Quicksand Light" panose="02070303000000060000" pitchFamily="18" charset="0"/>
              </a:defRPr>
            </a:lvl1pPr>
            <a:lvl2pPr marL="656531" indent="-285056">
              <a:buFont typeface="Wingdings" panose="05000000000000000000" pitchFamily="2" charset="2"/>
              <a:buChar char="Ø"/>
              <a:defRPr sz="1625">
                <a:latin typeface="Quicksand Light" panose="02070303000000060000" pitchFamily="18" charset="0"/>
              </a:defRPr>
            </a:lvl2pPr>
            <a:lvl3pPr marL="1018977" indent="-276027">
              <a:buFont typeface="Wingdings" panose="05000000000000000000" pitchFamily="2" charset="2"/>
              <a:buChar char="Ø"/>
              <a:defRPr sz="1625">
                <a:latin typeface="Quicksand Light" panose="02070303000000060000" pitchFamily="18" charset="0"/>
              </a:defRPr>
            </a:lvl3pPr>
            <a:lvl4pPr marL="1386582" indent="-272157">
              <a:buFont typeface="Wingdings" panose="05000000000000000000" pitchFamily="2" charset="2"/>
              <a:buChar char="Ø"/>
              <a:defRPr sz="1625">
                <a:latin typeface="Quicksand Light" panose="02070303000000060000" pitchFamily="18" charset="0"/>
              </a:defRPr>
            </a:lvl4pPr>
            <a:lvl5pPr marL="1746448" indent="-260548">
              <a:buFont typeface="Wingdings" panose="05000000000000000000" pitchFamily="2" charset="2"/>
              <a:buChar char="Ø"/>
              <a:defRPr sz="1625">
                <a:latin typeface="Quicksand Light" panose="02070303000000060000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5F0E-8B53-4E6F-8C57-2CA8447D0676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20CBD-BB09-444B-B19B-769A4F610B6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052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471802" y="6611778"/>
            <a:ext cx="23578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Quicksand Light" charset="0"/>
                <a:ea typeface="Quicksand Light" charset="0"/>
                <a:cs typeface="Quicksand Light" charset="0"/>
              </a:rPr>
              <a:t>www.m-hq.com</a:t>
            </a:r>
            <a:endParaRPr lang="en-US" sz="1000" dirty="0">
              <a:latin typeface="Quicksand Light" charset="0"/>
              <a:ea typeface="Quicksand Light" charset="0"/>
              <a:cs typeface="Quicksand Light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027" y="6611779"/>
            <a:ext cx="3387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Quicksand Light" charset="0"/>
                <a:ea typeface="Quicksand Light" charset="0"/>
                <a:cs typeface="Quicksand Light" charset="0"/>
              </a:rPr>
              <a:t>www.rethink-hq.com</a:t>
            </a:r>
            <a:endParaRPr lang="en-US" sz="1000" dirty="0">
              <a:latin typeface="Quicksand Light" charset="0"/>
              <a:ea typeface="Quicksand Light" charset="0"/>
              <a:cs typeface="Quicksan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07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FE7C554-274F-A74A-A0E6-F75F90CB431E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669A7AE-CAE0-D944-831B-31E116A427A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92054" y="727"/>
            <a:ext cx="7009537" cy="721058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011566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23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54" y="727"/>
            <a:ext cx="7009537" cy="7210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12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29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54" y="727"/>
            <a:ext cx="7009537" cy="7210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4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5F0E-8B53-4E6F-8C57-2CA8447D0676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20CBD-BB09-444B-B19B-769A4F610B6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186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6587490" y="3263900"/>
            <a:ext cx="4044950" cy="156845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b="0" i="0" kern="1200">
                <a:solidFill>
                  <a:schemeClr val="tx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Quicksand Light Regular"/>
                <a:ea typeface="+mj-ea"/>
                <a:cs typeface="Quicksand Light Regular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60000"/>
                  <a:lumOff val="40000"/>
                </a:srgbClr>
              </a:solidFill>
              <a:effectLst/>
              <a:uLnTx/>
              <a:uFillTx/>
              <a:latin typeface="Quicksand Light Regular"/>
              <a:ea typeface=""/>
              <a:cs typeface="Quicksand Light Regular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60000"/>
                  <a:lumOff val="40000"/>
                </a:srgbClr>
              </a:solidFill>
              <a:effectLst/>
              <a:uLnTx/>
              <a:uFillTx/>
              <a:latin typeface="Quicksand Light Regular"/>
              <a:ea typeface=""/>
              <a:cs typeface="Quicksand Light Regular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60000"/>
                  <a:lumOff val="40000"/>
                </a:srgbClr>
              </a:solidFill>
              <a:effectLst/>
              <a:uLnTx/>
              <a:uFillTx/>
              <a:latin typeface="Quicksand Light Regular"/>
              <a:ea typeface=""/>
              <a:cs typeface="Quicksand Light Regular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17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60000"/>
                  <a:lumOff val="40000"/>
                </a:srgbClr>
              </a:solidFill>
              <a:effectLst/>
              <a:uLnTx/>
              <a:uFillTx/>
              <a:latin typeface="Quicksand Light Regular"/>
              <a:ea typeface=""/>
              <a:cs typeface="Quicksand Light Regular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17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60000"/>
                  <a:lumOff val="40000"/>
                </a:srgbClr>
              </a:solidFill>
              <a:effectLst/>
              <a:uLnTx/>
              <a:uFillTx/>
              <a:latin typeface="Quicksand Light Regular"/>
              <a:ea typeface=""/>
              <a:cs typeface="Quicksand Light Regular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Quicksand Light Regular"/>
                <a:ea typeface=""/>
                <a:cs typeface="Arial" pitchFamily="34" charset="0"/>
              </a:rPr>
              <a:t>Contact Details </a:t>
            </a: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333333">
                    <a:lumMod val="60000"/>
                    <a:lumOff val="40000"/>
                  </a:srgbClr>
                </a:solidFill>
                <a:effectLst/>
                <a:uLnTx/>
                <a:uFillTx/>
                <a:latin typeface="Quicksand Light Regular"/>
                <a:ea typeface=""/>
                <a:cs typeface="Quicksand Light Regular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83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60000"/>
                  <a:lumOff val="40000"/>
                </a:srgbClr>
              </a:solidFill>
              <a:effectLst/>
              <a:uLnTx/>
              <a:uFillTx/>
              <a:latin typeface="Quicksand Light Regular"/>
              <a:ea typeface=""/>
              <a:cs typeface="Quicksand Light Regular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83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Quicksand Light Regular"/>
              <a:ea typeface="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Rethink ME Ltd (Dubai Branch)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Floor 8, Al </a:t>
            </a:r>
            <a:r>
              <a:rPr kumimoji="0" lang="en-US" sz="1083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Gurg</a:t>
            </a: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 Tower 3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Baniyas</a:t>
            </a: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 Road, </a:t>
            </a:r>
            <a:r>
              <a:rPr kumimoji="0" lang="en-US" sz="1083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Rigga</a:t>
            </a: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 Al </a:t>
            </a:r>
            <a:r>
              <a:rPr kumimoji="0" lang="en-US" sz="1083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Buteen</a:t>
            </a: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PO Box 186549,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Dubai, UAE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83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Quicksand Light Regular"/>
              <a:ea typeface="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T. +971 4 294 9203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F. +971 4 294 9167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W. </a:t>
            </a:r>
            <a:r>
              <a:rPr kumimoji="0" lang="en-US" sz="1083" b="0" i="0" u="sng" strike="noStrike" kern="1200" cap="none" spc="0" normalizeH="0" baseline="0" noProof="0" dirty="0">
                <a:ln>
                  <a:noFill/>
                </a:ln>
                <a:solidFill>
                  <a:srgbClr val="A4237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www.rethink-hq.com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83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60000"/>
                  <a:lumOff val="40000"/>
                </a:srgbClr>
              </a:solidFill>
              <a:effectLst/>
              <a:uLnTx/>
              <a:uFillTx/>
              <a:latin typeface="Quicksand Light Regular"/>
              <a:ea typeface=""/>
              <a:cs typeface="Quicksand Light Regular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-116233" y="-172278"/>
            <a:ext cx="10254146" cy="7150928"/>
          </a:xfrm>
          <a:prstGeom prst="line">
            <a:avLst/>
          </a:prstGeom>
          <a:noFill/>
          <a:ln w="38100" cap="flat" cmpd="sng" algn="ctr">
            <a:solidFill>
              <a:srgbClr val="A4237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6587490" y="5327650"/>
            <a:ext cx="2740660" cy="7126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b="0" i="0" kern="1200">
                <a:solidFill>
                  <a:schemeClr val="tx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Quicksand Light Regular"/>
                <a:ea typeface="+mj-ea"/>
                <a:cs typeface="Quicksand Light Regular"/>
              </a:defRPr>
            </a:lvl1pPr>
          </a:lstStyle>
          <a:p>
            <a:endParaRPr lang="en-US" sz="1300" dirty="0">
              <a:solidFill>
                <a:srgbClr val="4D4D4D"/>
              </a:solidFill>
              <a:effectLst/>
              <a:ea typeface="+mn-ea"/>
              <a:cs typeface="Arial" pitchFamily="34" charset="0"/>
            </a:endParaRPr>
          </a:p>
          <a:p>
            <a:r>
              <a:rPr lang="en-US" sz="1300" dirty="0">
                <a:solidFill>
                  <a:srgbClr val="4D4D4D"/>
                </a:solidFill>
                <a:effectLst/>
                <a:ea typeface="+mn-ea"/>
                <a:cs typeface="Arial" pitchFamily="34" charset="0"/>
              </a:rPr>
              <a:t> </a:t>
            </a:r>
          </a:p>
          <a:p>
            <a:endParaRPr lang="en-US" sz="1083" b="1" dirty="0">
              <a:solidFill>
                <a:schemeClr val="accent6"/>
              </a:solidFill>
              <a:ea typeface="+mn-ea"/>
              <a:cs typeface="Arial" pitchFamily="34" charset="0"/>
            </a:endParaRPr>
          </a:p>
          <a:p>
            <a:r>
              <a:rPr lang="en-US" sz="1083" b="1" dirty="0">
                <a:solidFill>
                  <a:srgbClr val="4D4D4D"/>
                </a:solidFill>
                <a:effectLst/>
                <a:ea typeface="+mn-ea"/>
                <a:cs typeface="Arial" pitchFamily="34" charset="0"/>
              </a:rPr>
              <a:t>Rethink ME Ltd (ADGM) </a:t>
            </a:r>
          </a:p>
          <a:p>
            <a:r>
              <a:rPr lang="it-IT" sz="1083" dirty="0">
                <a:solidFill>
                  <a:srgbClr val="4D4D4D"/>
                </a:solidFill>
                <a:effectLst/>
                <a:ea typeface="+mn-ea"/>
                <a:cs typeface="Arial" pitchFamily="34" charset="0"/>
              </a:rPr>
              <a:t>Office 2442, Al Sila Tower </a:t>
            </a:r>
          </a:p>
          <a:p>
            <a:r>
              <a:rPr lang="en-US" sz="1083" dirty="0">
                <a:solidFill>
                  <a:srgbClr val="4D4D4D"/>
                </a:solidFill>
                <a:effectLst/>
                <a:ea typeface="+mn-ea"/>
                <a:cs typeface="Arial" pitchFamily="34" charset="0"/>
              </a:rPr>
              <a:t>Abu Dhabi Global Market Square </a:t>
            </a:r>
          </a:p>
          <a:p>
            <a:r>
              <a:rPr lang="en-US" sz="1083" dirty="0">
                <a:solidFill>
                  <a:srgbClr val="4D4D4D"/>
                </a:solidFill>
                <a:effectLst/>
                <a:ea typeface="+mn-ea"/>
                <a:cs typeface="Arial" pitchFamily="34" charset="0"/>
              </a:rPr>
              <a:t>Al </a:t>
            </a:r>
            <a:r>
              <a:rPr lang="en-US" sz="1083" dirty="0" err="1">
                <a:solidFill>
                  <a:srgbClr val="4D4D4D"/>
                </a:solidFill>
                <a:effectLst/>
                <a:ea typeface="+mn-ea"/>
                <a:cs typeface="Arial" pitchFamily="34" charset="0"/>
              </a:rPr>
              <a:t>Maryah</a:t>
            </a:r>
            <a:r>
              <a:rPr lang="en-US" sz="1083" dirty="0">
                <a:solidFill>
                  <a:srgbClr val="4D4D4D"/>
                </a:solidFill>
                <a:effectLst/>
                <a:ea typeface="+mn-ea"/>
                <a:cs typeface="Arial" pitchFamily="34" charset="0"/>
              </a:rPr>
              <a:t> Island, </a:t>
            </a:r>
          </a:p>
          <a:p>
            <a:r>
              <a:rPr lang="en-US" sz="1083" dirty="0">
                <a:solidFill>
                  <a:srgbClr val="4D4D4D"/>
                </a:solidFill>
                <a:effectLst/>
                <a:ea typeface="+mn-ea"/>
                <a:cs typeface="Arial" pitchFamily="34" charset="0"/>
              </a:rPr>
              <a:t>Abu Dhabi, UAE</a:t>
            </a:r>
          </a:p>
          <a:p>
            <a:r>
              <a:rPr lang="en-US" sz="1300" dirty="0">
                <a:solidFill>
                  <a:srgbClr val="4D4D4D"/>
                </a:solidFill>
                <a:effectLst/>
                <a:ea typeface="+mn-ea"/>
                <a:cs typeface="Arial" pitchFamily="34" charset="0"/>
              </a:rPr>
              <a:t> </a:t>
            </a:r>
            <a:endParaRPr lang="it-IT" sz="1300" dirty="0">
              <a:solidFill>
                <a:srgbClr val="4D4D4D"/>
              </a:solidFill>
              <a:effectLst/>
              <a:ea typeface="+mn-ea"/>
              <a:cs typeface="Arial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990600" y="1860550"/>
            <a:ext cx="4044950" cy="16510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b="0" i="0" kern="1200">
                <a:solidFill>
                  <a:schemeClr val="tx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Quicksand Light Regular"/>
                <a:ea typeface="+mj-ea"/>
                <a:cs typeface="Quicksand Light Regular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60000"/>
                  <a:lumOff val="40000"/>
                </a:srgbClr>
              </a:solidFill>
              <a:effectLst/>
              <a:uLnTx/>
              <a:uFillTx/>
              <a:latin typeface="Quicksand Light Regular"/>
              <a:ea typeface=""/>
              <a:cs typeface="Quicksand Light Regular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60000"/>
                  <a:lumOff val="40000"/>
                </a:srgbClr>
              </a:solidFill>
              <a:effectLst/>
              <a:uLnTx/>
              <a:uFillTx/>
              <a:latin typeface="Quicksand Light Regular"/>
              <a:ea typeface=""/>
              <a:cs typeface="Quicksand Light Regular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60000"/>
                  <a:lumOff val="40000"/>
                </a:srgbClr>
              </a:solidFill>
              <a:effectLst/>
              <a:uLnTx/>
              <a:uFillTx/>
              <a:latin typeface="Quicksand Light Regular"/>
              <a:ea typeface=""/>
              <a:cs typeface="Quicksand Light Regular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17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60000"/>
                  <a:lumOff val="40000"/>
                </a:srgbClr>
              </a:solidFill>
              <a:effectLst/>
              <a:uLnTx/>
              <a:uFillTx/>
              <a:latin typeface="Quicksand Light Regular"/>
              <a:ea typeface=""/>
              <a:cs typeface="Quicksand Light Regular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17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60000"/>
                  <a:lumOff val="40000"/>
                </a:srgbClr>
              </a:solidFill>
              <a:effectLst/>
              <a:uLnTx/>
              <a:uFillTx/>
              <a:latin typeface="Quicksand Light Regular"/>
              <a:ea typeface=""/>
              <a:cs typeface="Quicksand Light Regular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Quicksand Light Regular"/>
                <a:ea typeface=""/>
                <a:cs typeface="Arial" pitchFamily="34" charset="0"/>
              </a:rPr>
              <a:t>Contact Details </a:t>
            </a:r>
            <a:r>
              <a:rPr kumimoji="0" 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333333">
                    <a:lumMod val="60000"/>
                    <a:lumOff val="40000"/>
                  </a:srgbClr>
                </a:solidFill>
                <a:effectLst/>
                <a:uLnTx/>
                <a:uFillTx/>
                <a:latin typeface="Quicksand Light Regular"/>
                <a:ea typeface=""/>
                <a:cs typeface="Quicksand Light Regular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17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60000"/>
                  <a:lumOff val="40000"/>
                </a:srgbClr>
              </a:solidFill>
              <a:effectLst/>
              <a:uLnTx/>
              <a:uFillTx/>
              <a:latin typeface="Quicksand Light Regular"/>
              <a:ea typeface=""/>
              <a:cs typeface="Quicksand Light Regular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M/HQ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Office 13, Al </a:t>
            </a:r>
            <a:r>
              <a:rPr kumimoji="0" lang="en-US" sz="1083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Gurg</a:t>
            </a: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 Tower 3,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Baniyas</a:t>
            </a: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 Road, </a:t>
            </a:r>
            <a:r>
              <a:rPr kumimoji="0" lang="en-US" sz="1083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Rigga</a:t>
            </a: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 Al </a:t>
            </a:r>
            <a:r>
              <a:rPr kumimoji="0" lang="en-US" sz="1083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Buteen</a:t>
            </a: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Deira</a:t>
            </a: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, PO Box 186549,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Dubai, UAE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83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Quicksand Light Regular"/>
              <a:ea typeface="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T. + 971 4 295 5727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F. + 971 4 295 5728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W. </a:t>
            </a:r>
            <a:r>
              <a:rPr kumimoji="0" lang="en-US" sz="1083" b="0" i="0" u="sng" strike="noStrike" kern="1200" cap="none" spc="0" normalizeH="0" baseline="0" noProof="0" dirty="0" err="1">
                <a:ln>
                  <a:noFill/>
                </a:ln>
                <a:solidFill>
                  <a:srgbClr val="A31F7B"/>
                </a:solidFill>
                <a:effectLst/>
                <a:uLnTx/>
                <a:uFillTx/>
                <a:latin typeface="Quicksand Light Regular"/>
                <a:ea typeface=""/>
                <a:cs typeface="Arial" pitchFamily="34" charset="0"/>
              </a:rPr>
              <a:t>www.m-hq.com</a:t>
            </a:r>
            <a:endParaRPr kumimoji="0" lang="en-US" sz="1733" b="0" i="0" u="sng" strike="noStrike" kern="1200" cap="none" spc="0" normalizeH="0" baseline="0" noProof="0" dirty="0">
              <a:ln>
                <a:noFill/>
              </a:ln>
              <a:solidFill>
                <a:srgbClr val="A31F7B"/>
              </a:solidFill>
              <a:effectLst/>
              <a:uLnTx/>
              <a:uFillTx/>
              <a:latin typeface="Quicksand Light Regular"/>
              <a:ea typeface=""/>
              <a:cs typeface="Quicksand Light Regular"/>
            </a:endParaRPr>
          </a:p>
        </p:txBody>
      </p:sp>
      <p:pic>
        <p:nvPicPr>
          <p:cNvPr id="19" name="Picture 7" descr="MAdvocates_Logo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27000"/>
            <a:ext cx="8255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70" y="6062698"/>
            <a:ext cx="1403713" cy="468301"/>
          </a:xfrm>
          <a:prstGeom prst="rect">
            <a:avLst/>
          </a:prstGeom>
          <a:solidFill>
            <a:srgbClr val="A4227D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4ABAFE-EDB4-4959-AE71-F03D5FAB37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53" y="6062999"/>
            <a:ext cx="1402811" cy="468000"/>
          </a:xfrm>
          <a:prstGeom prst="rect">
            <a:avLst/>
          </a:prstGeom>
          <a:solidFill>
            <a:srgbClr val="A4227D"/>
          </a:solidFill>
        </p:spPr>
      </p:pic>
    </p:spTree>
    <p:extLst>
      <p:ext uri="{BB962C8B-B14F-4D97-AF65-F5344CB8AC3E}">
        <p14:creationId xmlns:p14="http://schemas.microsoft.com/office/powerpoint/2010/main" val="1557975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47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-285750"/>
            <a:ext cx="9906000" cy="73385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66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64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54" y="727"/>
            <a:ext cx="7009537" cy="7210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60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24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40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30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85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021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7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49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33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A7AE-CAE0-D944-831B-31E116A427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7C554-274F-A74A-A0E6-F75F90CB431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9A7AE-CAE0-D944-831B-31E116A427A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07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054" y="9112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062698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FE7C554-274F-A74A-A0E6-F75F90CB431E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39113" y="6062699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084095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669A7AE-CAE0-D944-831B-31E116A427A6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027" y="6611779"/>
            <a:ext cx="3387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Calibri" panose="020F0502020204030204" pitchFamily="34" charset="0"/>
                <a:ea typeface="Quicksand Light" charset="0"/>
                <a:cs typeface="Calibri" panose="020F0502020204030204" pitchFamily="34" charset="0"/>
              </a:rPr>
              <a:t>manutrans.fr@orange.fr</a:t>
            </a:r>
            <a:endParaRPr lang="en-US" sz="1000" dirty="0">
              <a:latin typeface="Calibri" panose="020F0502020204030204" pitchFamily="34" charset="0"/>
              <a:ea typeface="Quicksand Light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7235687" cy="7288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686" y="29509"/>
            <a:ext cx="2434314" cy="69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Ø"/>
        <a:defRPr sz="14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4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4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4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4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G"/><Relationship Id="rId11" Type="http://schemas.openxmlformats.org/officeDocument/2006/relationships/image" Target="../media/image25.JPG"/><Relationship Id="rId5" Type="http://schemas.openxmlformats.org/officeDocument/2006/relationships/image" Target="../media/image15.JPG"/><Relationship Id="rId10" Type="http://schemas.openxmlformats.org/officeDocument/2006/relationships/image" Target="../media/image24.JPG"/><Relationship Id="rId4" Type="http://schemas.openxmlformats.org/officeDocument/2006/relationships/image" Target="../media/image14.JP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f6OEontNO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5"/>
          <a:stretch/>
        </p:blipFill>
        <p:spPr>
          <a:xfrm>
            <a:off x="-259998" y="-121023"/>
            <a:ext cx="10230686" cy="6349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1AA19E-928F-4CBF-99DF-8BC3590F5B58}"/>
              </a:ext>
            </a:extLst>
          </p:cNvPr>
          <p:cNvSpPr/>
          <p:nvPr/>
        </p:nvSpPr>
        <p:spPr>
          <a:xfrm>
            <a:off x="-124287" y="6228146"/>
            <a:ext cx="3649959" cy="620618"/>
          </a:xfrm>
          <a:prstGeom prst="rect">
            <a:avLst/>
          </a:prstGeom>
          <a:solidFill>
            <a:srgbClr val="A01C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368F2A-DCD1-4626-9E1C-56A9B157C279}"/>
              </a:ext>
            </a:extLst>
          </p:cNvPr>
          <p:cNvSpPr/>
          <p:nvPr/>
        </p:nvSpPr>
        <p:spPr>
          <a:xfrm>
            <a:off x="5295900" y="6088683"/>
            <a:ext cx="4684024" cy="760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i="1" dirty="0">
              <a:solidFill>
                <a:srgbClr val="932D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89468F-C8CA-4694-9FD0-0CF0C5A85FBC}"/>
              </a:ext>
            </a:extLst>
          </p:cNvPr>
          <p:cNvGrpSpPr/>
          <p:nvPr/>
        </p:nvGrpSpPr>
        <p:grpSpPr>
          <a:xfrm>
            <a:off x="-259998" y="6073178"/>
            <a:ext cx="5625100" cy="784822"/>
            <a:chOff x="-124287" y="4375000"/>
            <a:chExt cx="6142307" cy="7481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B77AEA8-20DE-40EC-9BB8-C2254E8470F6}"/>
                </a:ext>
              </a:extLst>
            </p:cNvPr>
            <p:cNvSpPr/>
            <p:nvPr/>
          </p:nvSpPr>
          <p:spPr>
            <a:xfrm>
              <a:off x="-124287" y="4375000"/>
              <a:ext cx="6142307" cy="748151"/>
            </a:xfrm>
            <a:custGeom>
              <a:avLst/>
              <a:gdLst>
                <a:gd name="connsiteX0" fmla="*/ 0 w 4952314"/>
                <a:gd name="connsiteY0" fmla="*/ 0 h 732356"/>
                <a:gd name="connsiteX1" fmla="*/ 4952314 w 4952314"/>
                <a:gd name="connsiteY1" fmla="*/ 0 h 732356"/>
                <a:gd name="connsiteX2" fmla="*/ 4952314 w 4952314"/>
                <a:gd name="connsiteY2" fmla="*/ 732356 h 732356"/>
                <a:gd name="connsiteX3" fmla="*/ 0 w 4952314"/>
                <a:gd name="connsiteY3" fmla="*/ 732356 h 732356"/>
                <a:gd name="connsiteX4" fmla="*/ 0 w 4952314"/>
                <a:gd name="connsiteY4" fmla="*/ 0 h 732356"/>
                <a:gd name="connsiteX0" fmla="*/ 0 w 5028514"/>
                <a:gd name="connsiteY0" fmla="*/ 0 h 732356"/>
                <a:gd name="connsiteX1" fmla="*/ 5028514 w 5028514"/>
                <a:gd name="connsiteY1" fmla="*/ 0 h 732356"/>
                <a:gd name="connsiteX2" fmla="*/ 4952314 w 5028514"/>
                <a:gd name="connsiteY2" fmla="*/ 732356 h 732356"/>
                <a:gd name="connsiteX3" fmla="*/ 0 w 5028514"/>
                <a:gd name="connsiteY3" fmla="*/ 732356 h 732356"/>
                <a:gd name="connsiteX4" fmla="*/ 0 w 5028514"/>
                <a:gd name="connsiteY4" fmla="*/ 0 h 732356"/>
                <a:gd name="connsiteX0" fmla="*/ 0 w 5314264"/>
                <a:gd name="connsiteY0" fmla="*/ 0 h 732356"/>
                <a:gd name="connsiteX1" fmla="*/ 5314264 w 5314264"/>
                <a:gd name="connsiteY1" fmla="*/ 9525 h 732356"/>
                <a:gd name="connsiteX2" fmla="*/ 4952314 w 5314264"/>
                <a:gd name="connsiteY2" fmla="*/ 732356 h 732356"/>
                <a:gd name="connsiteX3" fmla="*/ 0 w 5314264"/>
                <a:gd name="connsiteY3" fmla="*/ 732356 h 732356"/>
                <a:gd name="connsiteX4" fmla="*/ 0 w 5314264"/>
                <a:gd name="connsiteY4" fmla="*/ 0 h 732356"/>
                <a:gd name="connsiteX0" fmla="*/ 0 w 5399989"/>
                <a:gd name="connsiteY0" fmla="*/ 0 h 732356"/>
                <a:gd name="connsiteX1" fmla="*/ 5399989 w 5399989"/>
                <a:gd name="connsiteY1" fmla="*/ 0 h 732356"/>
                <a:gd name="connsiteX2" fmla="*/ 4952314 w 5399989"/>
                <a:gd name="connsiteY2" fmla="*/ 732356 h 732356"/>
                <a:gd name="connsiteX3" fmla="*/ 0 w 5399989"/>
                <a:gd name="connsiteY3" fmla="*/ 732356 h 732356"/>
                <a:gd name="connsiteX4" fmla="*/ 0 w 5399989"/>
                <a:gd name="connsiteY4" fmla="*/ 0 h 732356"/>
                <a:gd name="connsiteX0" fmla="*/ 0 w 5542864"/>
                <a:gd name="connsiteY0" fmla="*/ 0 h 732356"/>
                <a:gd name="connsiteX1" fmla="*/ 5542864 w 5542864"/>
                <a:gd name="connsiteY1" fmla="*/ 0 h 732356"/>
                <a:gd name="connsiteX2" fmla="*/ 4952314 w 5542864"/>
                <a:gd name="connsiteY2" fmla="*/ 732356 h 732356"/>
                <a:gd name="connsiteX3" fmla="*/ 0 w 5542864"/>
                <a:gd name="connsiteY3" fmla="*/ 732356 h 732356"/>
                <a:gd name="connsiteX4" fmla="*/ 0 w 5542864"/>
                <a:gd name="connsiteY4" fmla="*/ 0 h 732356"/>
                <a:gd name="connsiteX0" fmla="*/ 0 w 5533339"/>
                <a:gd name="connsiteY0" fmla="*/ 0 h 732356"/>
                <a:gd name="connsiteX1" fmla="*/ 5533339 w 5533339"/>
                <a:gd name="connsiteY1" fmla="*/ 0 h 732356"/>
                <a:gd name="connsiteX2" fmla="*/ 4952314 w 5533339"/>
                <a:gd name="connsiteY2" fmla="*/ 732356 h 732356"/>
                <a:gd name="connsiteX3" fmla="*/ 0 w 5533339"/>
                <a:gd name="connsiteY3" fmla="*/ 732356 h 732356"/>
                <a:gd name="connsiteX4" fmla="*/ 0 w 5533339"/>
                <a:gd name="connsiteY4" fmla="*/ 0 h 732356"/>
                <a:gd name="connsiteX0" fmla="*/ 0 w 5533339"/>
                <a:gd name="connsiteY0" fmla="*/ 0 h 732356"/>
                <a:gd name="connsiteX1" fmla="*/ 5533339 w 5533339"/>
                <a:gd name="connsiteY1" fmla="*/ 0 h 732356"/>
                <a:gd name="connsiteX2" fmla="*/ 5017111 w 5533339"/>
                <a:gd name="connsiteY2" fmla="*/ 732356 h 732356"/>
                <a:gd name="connsiteX3" fmla="*/ 0 w 5533339"/>
                <a:gd name="connsiteY3" fmla="*/ 732356 h 732356"/>
                <a:gd name="connsiteX4" fmla="*/ 0 w 5533339"/>
                <a:gd name="connsiteY4" fmla="*/ 0 h 73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3339" h="732356">
                  <a:moveTo>
                    <a:pt x="0" y="0"/>
                  </a:moveTo>
                  <a:lnTo>
                    <a:pt x="5533339" y="0"/>
                  </a:lnTo>
                  <a:lnTo>
                    <a:pt x="5017111" y="732356"/>
                  </a:lnTo>
                  <a:lnTo>
                    <a:pt x="0" y="732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382219-A8CB-4E93-A135-D3ACD401BE02}"/>
                </a:ext>
              </a:extLst>
            </p:cNvPr>
            <p:cNvSpPr txBox="1"/>
            <p:nvPr/>
          </p:nvSpPr>
          <p:spPr>
            <a:xfrm>
              <a:off x="164188" y="4402834"/>
              <a:ext cx="5618797" cy="410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Invitation</a:t>
              </a:r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62" y="-121406"/>
            <a:ext cx="10230686" cy="61844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753" y="1363898"/>
            <a:ext cx="75036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Expo </a:t>
            </a:r>
            <a:r>
              <a:rPr lang="en-GB" sz="4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Camions Beaumont-Le-Roger</a:t>
            </a:r>
            <a:endParaRPr lang="en-GB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8483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6F04AD-129F-F342-A315-D68B8FFAB7BF}"/>
              </a:ext>
            </a:extLst>
          </p:cNvPr>
          <p:cNvSpPr txBox="1">
            <a:spLocks/>
          </p:cNvSpPr>
          <p:nvPr/>
        </p:nvSpPr>
        <p:spPr>
          <a:xfrm>
            <a:off x="559348" y="1645920"/>
            <a:ext cx="8787303" cy="4274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 sz="1400" b="0" i="0" kern="1200">
                <a:solidFill>
                  <a:schemeClr val="tx1"/>
                </a:solidFill>
                <a:latin typeface="Quicksand Book" charset="0"/>
                <a:ea typeface="Quicksand Book" charset="0"/>
                <a:cs typeface="Quicksand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400" b="0" i="0" kern="1200">
                <a:solidFill>
                  <a:schemeClr val="tx1"/>
                </a:solidFill>
                <a:latin typeface="Quicksand Book" charset="0"/>
                <a:ea typeface="Quicksand Book" charset="0"/>
                <a:cs typeface="Quicksand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400" b="0" i="0" kern="1200">
                <a:solidFill>
                  <a:schemeClr val="tx1"/>
                </a:solidFill>
                <a:latin typeface="Quicksand Book" charset="0"/>
                <a:ea typeface="Quicksand Book" charset="0"/>
                <a:cs typeface="Quicksand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400" b="0" i="0" kern="1200">
                <a:solidFill>
                  <a:schemeClr val="tx1"/>
                </a:solidFill>
                <a:latin typeface="Quicksand Book" charset="0"/>
                <a:ea typeface="Quicksand Book" charset="0"/>
                <a:cs typeface="Quicksand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400" b="0" i="0" kern="1200">
                <a:solidFill>
                  <a:schemeClr val="tx1"/>
                </a:solidFill>
                <a:latin typeface="Quicksand Book" charset="0"/>
                <a:ea typeface="Quicksand Book" charset="0"/>
                <a:cs typeface="Quicksand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Rouen : 50 minutes</a:t>
            </a:r>
            <a:br>
              <a:rPr lang="fr-FR" sz="1800" dirty="0"/>
            </a:br>
            <a:endParaRPr lang="fr-FR" sz="1800" dirty="0"/>
          </a:p>
          <a:p>
            <a:r>
              <a:rPr lang="fr-FR" sz="1800" dirty="0"/>
              <a:t>Caen : 1h30</a:t>
            </a:r>
            <a:br>
              <a:rPr lang="fr-FR" sz="1800" dirty="0"/>
            </a:br>
            <a:endParaRPr lang="fr-FR" sz="1800" dirty="0"/>
          </a:p>
          <a:p>
            <a:r>
              <a:rPr lang="fr-FR" sz="1800" dirty="0"/>
              <a:t>Le Havre : 1h00</a:t>
            </a:r>
            <a:br>
              <a:rPr lang="fr-FR" sz="1800" dirty="0"/>
            </a:br>
            <a:endParaRPr lang="fr-FR" sz="1800" dirty="0"/>
          </a:p>
          <a:p>
            <a:r>
              <a:rPr lang="fr-FR" sz="1800" dirty="0"/>
              <a:t>Pont </a:t>
            </a:r>
            <a:r>
              <a:rPr lang="fr-FR" sz="1800" dirty="0" err="1"/>
              <a:t>Audemer</a:t>
            </a:r>
            <a:r>
              <a:rPr lang="fr-FR" sz="1800" dirty="0"/>
              <a:t> : 30 </a:t>
            </a:r>
            <a:r>
              <a:rPr lang="fr-FR" sz="1800" dirty="0" err="1"/>
              <a:t>mins</a:t>
            </a:r>
            <a:br>
              <a:rPr lang="fr-FR" sz="1800" dirty="0"/>
            </a:br>
            <a:endParaRPr lang="fr-FR" sz="1800" dirty="0"/>
          </a:p>
          <a:p>
            <a:r>
              <a:rPr lang="fr-FR" sz="1800" dirty="0"/>
              <a:t>Evreux : 40 </a:t>
            </a:r>
            <a:r>
              <a:rPr lang="fr-FR" sz="1800" dirty="0" err="1"/>
              <a:t>mins</a:t>
            </a:r>
            <a:br>
              <a:rPr lang="fr-FR" sz="1800" dirty="0"/>
            </a:br>
            <a:endParaRPr lang="fr-FR" sz="1800" dirty="0"/>
          </a:p>
          <a:p>
            <a:r>
              <a:rPr lang="fr-FR" sz="1800" dirty="0"/>
              <a:t>Paris : 2h10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85430" y="139875"/>
            <a:ext cx="7009537" cy="7210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Beaumont Le Roger – au cœur des axes de Normandie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967" y="2252760"/>
            <a:ext cx="1906265" cy="246827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315929" y="13905"/>
            <a:ext cx="2590071" cy="7210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2054" y="6450455"/>
            <a:ext cx="17367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697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 Placeholder 2">
            <a:extLst>
              <a:ext uri="{FF2B5EF4-FFF2-40B4-BE49-F238E27FC236}">
                <a16:creationId xmlns:a16="http://schemas.microsoft.com/office/drawing/2014/main" id="{4B7F5C04-D59B-43D5-A9A2-ED9C385FACBA}"/>
              </a:ext>
            </a:extLst>
          </p:cNvPr>
          <p:cNvSpPr txBox="1">
            <a:spLocks/>
          </p:cNvSpPr>
          <p:nvPr/>
        </p:nvSpPr>
        <p:spPr>
          <a:xfrm>
            <a:off x="2361885" y="2239034"/>
            <a:ext cx="13368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10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237D"/>
              </a:buClr>
              <a:buSzTx/>
              <a:buFontTx/>
              <a:buNone/>
              <a:tabLst/>
              <a:defRPr/>
            </a:pPr>
            <a:r>
              <a:rPr lang="en-GB" sz="1600" b="1" kern="0" dirty="0">
                <a:solidFill>
                  <a:srgbClr val="A4237D"/>
                </a:solidFill>
                <a:latin typeface="Quicksand Book"/>
              </a:rPr>
              <a:t>Your contact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A4237D"/>
              </a:solidFill>
              <a:effectLst/>
              <a:uLnTx/>
              <a:uFillTx/>
              <a:latin typeface="Quicksand Book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1F444B8-5609-4383-9F4C-97142E6D8394}"/>
              </a:ext>
            </a:extLst>
          </p:cNvPr>
          <p:cNvCxnSpPr/>
          <p:nvPr/>
        </p:nvCxnSpPr>
        <p:spPr>
          <a:xfrm>
            <a:off x="425305" y="7548208"/>
            <a:ext cx="6714000" cy="0"/>
          </a:xfrm>
          <a:prstGeom prst="line">
            <a:avLst/>
          </a:prstGeom>
          <a:noFill/>
          <a:ln w="9525" cap="flat" cmpd="sng" algn="ctr">
            <a:solidFill>
              <a:srgbClr val="A2237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0E75F2B-4641-4C4A-B19F-707F301980DB}"/>
              </a:ext>
            </a:extLst>
          </p:cNvPr>
          <p:cNvCxnSpPr>
            <a:cxnSpLocks/>
          </p:cNvCxnSpPr>
          <p:nvPr/>
        </p:nvCxnSpPr>
        <p:spPr>
          <a:xfrm>
            <a:off x="1176171" y="5346965"/>
            <a:ext cx="6712684" cy="0"/>
          </a:xfrm>
          <a:prstGeom prst="line">
            <a:avLst/>
          </a:prstGeom>
          <a:noFill/>
          <a:ln w="9525" cap="flat" cmpd="sng" algn="ctr">
            <a:solidFill>
              <a:srgbClr val="A2237D">
                <a:shade val="95000"/>
                <a:satMod val="105000"/>
              </a:srgbClr>
            </a:solidFill>
            <a:prstDash val="solid"/>
          </a:ln>
          <a:effectLst/>
        </p:spPr>
      </p:cxn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BD39F42-79B1-4C3E-9865-68992020864E}"/>
              </a:ext>
            </a:extLst>
          </p:cNvPr>
          <p:cNvGrpSpPr/>
          <p:nvPr/>
        </p:nvGrpSpPr>
        <p:grpSpPr>
          <a:xfrm>
            <a:off x="4529822" y="2774521"/>
            <a:ext cx="3359033" cy="1107996"/>
            <a:chOff x="2414263" y="1617451"/>
            <a:chExt cx="3359033" cy="1107996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ADDB72F-79D6-4482-82A5-404513F40AF5}"/>
                </a:ext>
              </a:extLst>
            </p:cNvPr>
            <p:cNvSpPr/>
            <p:nvPr/>
          </p:nvSpPr>
          <p:spPr>
            <a:xfrm>
              <a:off x="2414263" y="1617451"/>
              <a:ext cx="335903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1050" b="1" kern="0" dirty="0">
                <a:solidFill>
                  <a:prstClr val="black"/>
                </a:solidFill>
                <a:latin typeface="Quicksand Book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1" kern="0" dirty="0">
                  <a:solidFill>
                    <a:prstClr val="black"/>
                  </a:solidFill>
                  <a:latin typeface="Quicksand Book"/>
                </a:rPr>
                <a:t>Emmanuel </a:t>
              </a:r>
              <a:r>
                <a:rPr lang="en-GB" sz="1200" b="1" kern="0" dirty="0" err="1">
                  <a:solidFill>
                    <a:prstClr val="black"/>
                  </a:solidFill>
                  <a:latin typeface="Quicksand Book"/>
                </a:rPr>
                <a:t>Renard</a:t>
              </a:r>
              <a:endPara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Book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icksand Book"/>
                </a:rPr>
                <a:t>Co-</a:t>
              </a:r>
              <a:r>
                <a:rPr kumimoji="0" lang="en-GB" sz="1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icksand Book"/>
                </a:rPr>
                <a:t>organisateur</a:t>
              </a:r>
              <a:r>
                <a:rPr kumimoji="0" lang="en-GB" sz="1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icksand Book"/>
                </a:rPr>
                <a:t> - </a:t>
              </a:r>
              <a:r>
                <a:rPr kumimoji="0" lang="en-GB" sz="1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icksand Book"/>
                </a:rPr>
                <a:t>Manutrans</a:t>
              </a:r>
              <a:endParaRPr kumimoji="0" lang="en-GB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Book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1050" i="1" kern="0" dirty="0">
                <a:solidFill>
                  <a:srgbClr val="A4237D"/>
                </a:solidFill>
                <a:latin typeface="Quicksand Book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1" u="none" strike="noStrike" kern="0" cap="none" spc="0" normalizeH="0" baseline="0" noProof="0" dirty="0">
                <a:ln>
                  <a:noFill/>
                </a:ln>
                <a:solidFill>
                  <a:srgbClr val="A4237D"/>
                </a:solidFill>
                <a:effectLst/>
                <a:uLnTx/>
                <a:uFillTx/>
                <a:latin typeface="Quicksand Book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1" u="none" strike="noStrike" kern="0" cap="none" spc="0" normalizeH="0" baseline="0" noProof="0" dirty="0">
                <a:ln>
                  <a:noFill/>
                </a:ln>
                <a:solidFill>
                  <a:srgbClr val="A4237D"/>
                </a:solidFill>
                <a:effectLst/>
                <a:uLnTx/>
                <a:uFillTx/>
                <a:latin typeface="Quicksand Book"/>
              </a:endParaRP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2DED996-975B-4DFE-BBE9-F94A562AAD73}"/>
                </a:ext>
              </a:extLst>
            </p:cNvPr>
            <p:cNvGrpSpPr/>
            <p:nvPr/>
          </p:nvGrpSpPr>
          <p:grpSpPr>
            <a:xfrm>
              <a:off x="2499929" y="2061899"/>
              <a:ext cx="3005468" cy="644098"/>
              <a:chOff x="2669496" y="6888260"/>
              <a:chExt cx="3005468" cy="644098"/>
            </a:xfrm>
          </p:grpSpPr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F52368FD-41A5-4DBE-8FEE-28721FF8CD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9496" y="7084559"/>
                <a:ext cx="183978" cy="18000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6EB9DAF0-B1D6-4CB7-8A68-F89493EF3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9496" y="7313159"/>
                <a:ext cx="183978" cy="180000"/>
              </a:xfrm>
              <a:prstGeom prst="rect">
                <a:avLst/>
              </a:prstGeom>
            </p:spPr>
          </p:pic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A6CB3D1-9B3F-4BC8-AA50-7A9FE0C06C07}"/>
                  </a:ext>
                </a:extLst>
              </p:cNvPr>
              <p:cNvSpPr/>
              <p:nvPr/>
            </p:nvSpPr>
            <p:spPr>
              <a:xfrm>
                <a:off x="2821896" y="6888260"/>
                <a:ext cx="2853068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050" kern="0" dirty="0">
                  <a:solidFill>
                    <a:prstClr val="black"/>
                  </a:solidFill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050" kern="0" dirty="0" err="1">
                    <a:solidFill>
                      <a:prstClr val="black"/>
                    </a:solidFill>
                  </a:rPr>
                  <a:t>Emmanuel.renard@transports-manutrans.fr</a:t>
                </a:r>
                <a:r>
                  <a:rPr kumimoji="0" lang="en-GB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E0C2CB6F-6E85-4BAE-99E8-D828AEC28B2D}"/>
                  </a:ext>
                </a:extLst>
              </p:cNvPr>
              <p:cNvSpPr/>
              <p:nvPr/>
            </p:nvSpPr>
            <p:spPr>
              <a:xfrm>
                <a:off x="2821896" y="7116860"/>
                <a:ext cx="1228549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050" kern="0" dirty="0">
                  <a:solidFill>
                    <a:prstClr val="black"/>
                  </a:solidFill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050" kern="0" dirty="0">
                    <a:solidFill>
                      <a:prstClr val="black"/>
                    </a:solidFill>
                  </a:rPr>
                  <a:t>+33 6 20 27 07 74</a:t>
                </a:r>
                <a:endPara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83" y="2716750"/>
            <a:ext cx="2512330" cy="1674887"/>
          </a:xfrm>
          <a:prstGeom prst="ellipse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315929" y="13905"/>
            <a:ext cx="2590071" cy="7210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92054" y="6450455"/>
            <a:ext cx="16752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85430" y="139875"/>
            <a:ext cx="7009537" cy="7210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Au plaisir de vous accueillir</a:t>
            </a:r>
          </a:p>
        </p:txBody>
      </p:sp>
    </p:spTree>
    <p:extLst>
      <p:ext uri="{BB962C8B-B14F-4D97-AF65-F5344CB8AC3E}">
        <p14:creationId xmlns:p14="http://schemas.microsoft.com/office/powerpoint/2010/main" val="3310518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6F04AD-129F-F342-A315-D68B8FFAB7BF}"/>
              </a:ext>
            </a:extLst>
          </p:cNvPr>
          <p:cNvSpPr txBox="1">
            <a:spLocks/>
          </p:cNvSpPr>
          <p:nvPr/>
        </p:nvSpPr>
        <p:spPr>
          <a:xfrm>
            <a:off x="559348" y="2018908"/>
            <a:ext cx="8787303" cy="4274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 sz="1400" b="0" i="0" kern="1200">
                <a:solidFill>
                  <a:schemeClr val="tx1"/>
                </a:solidFill>
                <a:latin typeface="Quicksand Book" charset="0"/>
                <a:ea typeface="Quicksand Book" charset="0"/>
                <a:cs typeface="Quicksand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400" b="0" i="0" kern="1200">
                <a:solidFill>
                  <a:schemeClr val="tx1"/>
                </a:solidFill>
                <a:latin typeface="Quicksand Book" charset="0"/>
                <a:ea typeface="Quicksand Book" charset="0"/>
                <a:cs typeface="Quicksand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400" b="0" i="0" kern="1200">
                <a:solidFill>
                  <a:schemeClr val="tx1"/>
                </a:solidFill>
                <a:latin typeface="Quicksand Book" charset="0"/>
                <a:ea typeface="Quicksand Book" charset="0"/>
                <a:cs typeface="Quicksand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400" b="0" i="0" kern="1200">
                <a:solidFill>
                  <a:schemeClr val="tx1"/>
                </a:solidFill>
                <a:latin typeface="Quicksand Book" charset="0"/>
                <a:ea typeface="Quicksand Book" charset="0"/>
                <a:cs typeface="Quicksand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400" b="0" i="0" kern="1200">
                <a:solidFill>
                  <a:schemeClr val="tx1"/>
                </a:solidFill>
                <a:latin typeface="Quicksand Book" charset="0"/>
                <a:ea typeface="Quicksand Book" charset="0"/>
                <a:cs typeface="Quicksand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indent="-449263" algn="just" defTabSz="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98" y="4278044"/>
            <a:ext cx="1371600" cy="1371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4" y="3965473"/>
            <a:ext cx="2624493" cy="18371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9" y="1268721"/>
            <a:ext cx="1866124" cy="186612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139533" y="5649644"/>
            <a:ext cx="172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venir Next Condensed" charset="0"/>
                <a:ea typeface="Avenir Next Condensed" charset="0"/>
                <a:cs typeface="Avenir Next Condensed" charset="0"/>
              </a:rPr>
              <a:t>14 </a:t>
            </a:r>
            <a:r>
              <a:rPr lang="fr-FR" b="1">
                <a:latin typeface="Avenir Next Condensed" charset="0"/>
                <a:ea typeface="Avenir Next Condensed" charset="0"/>
                <a:cs typeface="Avenir Next Condensed" charset="0"/>
              </a:rPr>
              <a:t>000 visiteurs</a:t>
            </a:r>
            <a:endParaRPr lang="fr-FR" b="1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0631" y="5750620"/>
            <a:ext cx="226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venir Next Condensed" charset="0"/>
                <a:ea typeface="Avenir Next Condensed" charset="0"/>
                <a:cs typeface="Avenir Next Condensed" charset="0"/>
              </a:rPr>
              <a:t>130 camions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11252" y="3152305"/>
            <a:ext cx="226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venir Next Condensed" charset="0"/>
                <a:ea typeface="Avenir Next Condensed" charset="0"/>
                <a:cs typeface="Avenir Next Condensed" charset="0"/>
              </a:rPr>
              <a:t>5</a:t>
            </a:r>
            <a:r>
              <a:rPr lang="en-GB" b="1" baseline="30000" dirty="0">
                <a:latin typeface="Avenir Next Condensed" charset="0"/>
                <a:ea typeface="Avenir Next Condensed" charset="0"/>
                <a:cs typeface="Avenir Next Condensed" charset="0"/>
              </a:rPr>
              <a:t>ème</a:t>
            </a:r>
            <a:r>
              <a:rPr lang="en-GB" b="1" dirty="0">
                <a:latin typeface="Avenir Next Condensed" charset="0"/>
                <a:ea typeface="Avenir Next Condensed" charset="0"/>
                <a:cs typeface="Avenir Next Condensed" charset="0"/>
              </a:rPr>
              <a:t> </a:t>
            </a:r>
            <a:r>
              <a:rPr lang="en-GB" b="1" dirty="0" err="1">
                <a:latin typeface="Avenir Next Condensed" charset="0"/>
                <a:ea typeface="Avenir Next Condensed" charset="0"/>
                <a:cs typeface="Avenir Next Condensed" charset="0"/>
              </a:rPr>
              <a:t>édition</a:t>
            </a:r>
            <a:endParaRPr lang="en-GB" b="1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729" y="1471976"/>
            <a:ext cx="1637482" cy="163748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031787" y="3152305"/>
            <a:ext cx="183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venir Next Condensed" charset="0"/>
                <a:ea typeface="Avenir Next Condensed" charset="0"/>
                <a:cs typeface="Avenir Next Condensed" charset="0"/>
              </a:rPr>
              <a:t>25-26 </a:t>
            </a:r>
            <a:r>
              <a:rPr lang="en-GB" b="1" dirty="0" err="1">
                <a:latin typeface="Avenir Next Condensed" charset="0"/>
                <a:ea typeface="Avenir Next Condensed" charset="0"/>
                <a:cs typeface="Avenir Next Condensed" charset="0"/>
              </a:rPr>
              <a:t>mai</a:t>
            </a:r>
            <a:r>
              <a:rPr lang="en-GB" b="1" dirty="0">
                <a:latin typeface="Avenir Next Condensed" charset="0"/>
                <a:ea typeface="Avenir Next Condensed" charset="0"/>
                <a:cs typeface="Avenir Next Condensed" charset="0"/>
              </a:rPr>
              <a:t> 2024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774" y="4156124"/>
            <a:ext cx="1865376" cy="14935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93" y="1144314"/>
            <a:ext cx="2114938" cy="2114938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7315929" y="3153732"/>
            <a:ext cx="2049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venir Next Condensed" charset="0"/>
                <a:ea typeface="Avenir Next Condensed" charset="0"/>
                <a:cs typeface="Avenir Next Condensed" charset="0"/>
              </a:rPr>
              <a:t>Beaumont-Le-Roger</a:t>
            </a:r>
          </a:p>
          <a:p>
            <a:pPr algn="ctr"/>
            <a:r>
              <a:rPr lang="en-GB" b="1" dirty="0">
                <a:latin typeface="Avenir Next Condensed" charset="0"/>
                <a:ea typeface="Avenir Next Condensed" charset="0"/>
                <a:cs typeface="Avenir Next Condensed" charset="0"/>
              </a:rPr>
              <a:t>3500 habitants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526586" y="5655794"/>
            <a:ext cx="162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venir Next Condensed" charset="0"/>
                <a:ea typeface="Avenir Next Condensed" charset="0"/>
                <a:cs typeface="Avenir Next Condensed" charset="0"/>
              </a:rPr>
              <a:t>Entrée gratuite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315929" y="727"/>
            <a:ext cx="2501839" cy="901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92054" y="6450455"/>
            <a:ext cx="14479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85430" y="139875"/>
            <a:ext cx="7009537" cy="7210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Chiffres clés</a:t>
            </a:r>
          </a:p>
        </p:txBody>
      </p:sp>
    </p:spTree>
    <p:extLst>
      <p:ext uri="{BB962C8B-B14F-4D97-AF65-F5344CB8AC3E}">
        <p14:creationId xmlns:p14="http://schemas.microsoft.com/office/powerpoint/2010/main" val="619561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2" y="3791146"/>
            <a:ext cx="8544307" cy="296380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3" y="774630"/>
            <a:ext cx="4470510" cy="29796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3" y="774628"/>
            <a:ext cx="4073415" cy="29636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2" y="3775339"/>
            <a:ext cx="4470511" cy="297961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3" y="3770049"/>
            <a:ext cx="4073415" cy="297584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2" y="757647"/>
            <a:ext cx="4470130" cy="30135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32" y="774628"/>
            <a:ext cx="4073796" cy="29636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21" y="3787031"/>
            <a:ext cx="4470130" cy="300758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51" y="3770048"/>
            <a:ext cx="4074177" cy="295370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315929" y="13905"/>
            <a:ext cx="2590071" cy="7210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92054" y="6450455"/>
            <a:ext cx="6521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85430" y="139875"/>
            <a:ext cx="7009537" cy="7210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Une expo de camions au cœur d’un village normand</a:t>
            </a:r>
          </a:p>
        </p:txBody>
      </p:sp>
    </p:spTree>
    <p:extLst>
      <p:ext uri="{BB962C8B-B14F-4D97-AF65-F5344CB8AC3E}">
        <p14:creationId xmlns:p14="http://schemas.microsoft.com/office/powerpoint/2010/main" val="1614445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2" y="3791146"/>
            <a:ext cx="8544307" cy="296380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3" y="774630"/>
            <a:ext cx="4470510" cy="29796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3" y="774628"/>
            <a:ext cx="4073415" cy="296367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3" y="3770049"/>
            <a:ext cx="4073415" cy="297584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315929" y="13905"/>
            <a:ext cx="2590071" cy="7210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2054" y="6450455"/>
            <a:ext cx="14961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2" y="3775339"/>
            <a:ext cx="4470511" cy="2979613"/>
          </a:xfrm>
          <a:prstGeom prst="rect">
            <a:avLst/>
          </a:prstGeom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85430" y="139875"/>
            <a:ext cx="7009537" cy="7210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Light Show – Samedi soir</a:t>
            </a:r>
          </a:p>
        </p:txBody>
      </p:sp>
    </p:spTree>
    <p:extLst>
      <p:ext uri="{BB962C8B-B14F-4D97-AF65-F5344CB8AC3E}">
        <p14:creationId xmlns:p14="http://schemas.microsoft.com/office/powerpoint/2010/main" val="1861980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2" y="3791146"/>
            <a:ext cx="8544307" cy="296380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3" y="774630"/>
            <a:ext cx="4470510" cy="29796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3" y="774628"/>
            <a:ext cx="4073415" cy="29636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2" y="3775339"/>
            <a:ext cx="4470511" cy="297961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3" y="3770049"/>
            <a:ext cx="4073415" cy="29758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1" y="774628"/>
            <a:ext cx="4470511" cy="29954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2" y="774627"/>
            <a:ext cx="4073416" cy="297948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32" y="3742408"/>
            <a:ext cx="4060774" cy="300348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315929" y="13905"/>
            <a:ext cx="2590071" cy="7210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92054" y="6450455"/>
            <a:ext cx="15322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20" y="3770047"/>
            <a:ext cx="4470512" cy="2975841"/>
          </a:xfrm>
          <a:prstGeom prst="rect">
            <a:avLst/>
          </a:prstGeom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85430" y="139875"/>
            <a:ext cx="7009537" cy="7210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Light Show – Samedi soir</a:t>
            </a:r>
          </a:p>
        </p:txBody>
      </p:sp>
    </p:spTree>
    <p:extLst>
      <p:ext uri="{BB962C8B-B14F-4D97-AF65-F5344CB8AC3E}">
        <p14:creationId xmlns:p14="http://schemas.microsoft.com/office/powerpoint/2010/main" val="559361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7315929" y="13905"/>
            <a:ext cx="2590071" cy="7210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92054" y="6450455"/>
            <a:ext cx="15322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155397" y="3324510"/>
            <a:ext cx="7593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hlinkClick r:id="rId3"/>
              </a:rPr>
              <a:t>https://</a:t>
            </a:r>
            <a:r>
              <a:rPr lang="fr-FR" sz="2800" dirty="0" err="1">
                <a:hlinkClick r:id="rId3"/>
              </a:rPr>
              <a:t>www.youtube.com</a:t>
            </a:r>
            <a:r>
              <a:rPr lang="fr-FR" sz="2800" dirty="0">
                <a:hlinkClick r:id="rId3"/>
              </a:rPr>
              <a:t>/</a:t>
            </a:r>
            <a:r>
              <a:rPr lang="fr-FR" sz="2800" dirty="0" err="1">
                <a:hlinkClick r:id="rId3"/>
              </a:rPr>
              <a:t>watch?v</a:t>
            </a:r>
            <a:r>
              <a:rPr lang="fr-FR" sz="2800" dirty="0">
                <a:hlinkClick r:id="rId3"/>
              </a:rPr>
              <a:t>=ef6OEontNOk</a:t>
            </a:r>
            <a:endParaRPr lang="fr-FR" sz="2800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85430" y="139875"/>
            <a:ext cx="7009537" cy="7210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Vidéo de l’expo camions en drone</a:t>
            </a:r>
          </a:p>
        </p:txBody>
      </p:sp>
    </p:spTree>
    <p:extLst>
      <p:ext uri="{BB962C8B-B14F-4D97-AF65-F5344CB8AC3E}">
        <p14:creationId xmlns:p14="http://schemas.microsoft.com/office/powerpoint/2010/main" val="1704958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4" y="774629"/>
            <a:ext cx="8543925" cy="2963673"/>
          </a:xfrm>
        </p:spPr>
      </p:pic>
      <p:sp>
        <p:nvSpPr>
          <p:cNvPr id="5" name="ZoneTexte 4"/>
          <p:cNvSpPr txBox="1"/>
          <p:nvPr/>
        </p:nvSpPr>
        <p:spPr>
          <a:xfrm>
            <a:off x="7315929" y="13905"/>
            <a:ext cx="2590071" cy="7210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2054" y="6450455"/>
            <a:ext cx="15562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2" y="3791146"/>
            <a:ext cx="8544307" cy="2963807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85430" y="139875"/>
            <a:ext cx="7009537" cy="7210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La ville de Beaumont-Le-Roger (1/2)</a:t>
            </a:r>
          </a:p>
        </p:txBody>
      </p:sp>
    </p:spTree>
    <p:extLst>
      <p:ext uri="{BB962C8B-B14F-4D97-AF65-F5344CB8AC3E}">
        <p14:creationId xmlns:p14="http://schemas.microsoft.com/office/powerpoint/2010/main" val="2621544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4" y="774629"/>
            <a:ext cx="8543925" cy="2963673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2" y="802622"/>
            <a:ext cx="8552578" cy="33248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03" y="3894090"/>
            <a:ext cx="8544606" cy="296391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315929" y="13905"/>
            <a:ext cx="2590071" cy="7210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2054" y="6450455"/>
            <a:ext cx="6521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85430" y="139875"/>
            <a:ext cx="7009537" cy="7210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La ville de Beaumont-Le-Roger (2/2)</a:t>
            </a:r>
          </a:p>
        </p:txBody>
      </p:sp>
    </p:spTree>
    <p:extLst>
      <p:ext uri="{BB962C8B-B14F-4D97-AF65-F5344CB8AC3E}">
        <p14:creationId xmlns:p14="http://schemas.microsoft.com/office/powerpoint/2010/main" val="90938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57" y="1209805"/>
            <a:ext cx="8347890" cy="4351338"/>
          </a:xfrm>
        </p:spPr>
      </p:pic>
      <p:sp>
        <p:nvSpPr>
          <p:cNvPr id="5" name="ZoneTexte 4"/>
          <p:cNvSpPr txBox="1"/>
          <p:nvPr/>
        </p:nvSpPr>
        <p:spPr>
          <a:xfrm>
            <a:off x="7315929" y="13905"/>
            <a:ext cx="2590071" cy="7210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2054" y="6450455"/>
            <a:ext cx="15442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85430" y="139875"/>
            <a:ext cx="7009537" cy="7210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Beaumont Le Roger – Localisation</a:t>
            </a:r>
          </a:p>
        </p:txBody>
      </p:sp>
    </p:spTree>
    <p:extLst>
      <p:ext uri="{BB962C8B-B14F-4D97-AF65-F5344CB8AC3E}">
        <p14:creationId xmlns:p14="http://schemas.microsoft.com/office/powerpoint/2010/main" val="42556590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8874</TotalTime>
  <Words>152</Words>
  <Application>Microsoft Office PowerPoint</Application>
  <PresentationFormat>Format A4 (210 x 297 mm)</PresentationFormat>
  <Paragraphs>45</Paragraphs>
  <Slides>11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11</vt:i4>
      </vt:variant>
    </vt:vector>
  </HeadingPairs>
  <TitlesOfParts>
    <vt:vector size="21" baseType="lpstr">
      <vt:lpstr>Arial</vt:lpstr>
      <vt:lpstr>Avenir Next Condensed</vt:lpstr>
      <vt:lpstr>Calibri</vt:lpstr>
      <vt:lpstr>Calibri Light</vt:lpstr>
      <vt:lpstr>Quicksand Book</vt:lpstr>
      <vt:lpstr>Quicksand Light</vt:lpstr>
      <vt:lpstr>Quicksand Light Regular</vt:lpstr>
      <vt:lpstr>Wingdings</vt:lpstr>
      <vt:lpstr>1_Office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Talyssa Van Rooyen</dc:creator>
  <cp:lastModifiedBy>Brigitte PIETTE</cp:lastModifiedBy>
  <cp:revision>319</cp:revision>
  <cp:lastPrinted>2024-02-16T13:42:28Z</cp:lastPrinted>
  <dcterms:created xsi:type="dcterms:W3CDTF">2018-05-03T05:18:38Z</dcterms:created>
  <dcterms:modified xsi:type="dcterms:W3CDTF">2024-02-28T10:46:34Z</dcterms:modified>
</cp:coreProperties>
</file>